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9"/>
  </p:notesMasterIdLst>
  <p:handoutMasterIdLst>
    <p:handoutMasterId r:id="rId60"/>
  </p:handoutMasterIdLst>
  <p:sldIdLst>
    <p:sldId id="256" r:id="rId3"/>
    <p:sldId id="262" r:id="rId4"/>
    <p:sldId id="257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  <p:sldId id="335" r:id="rId54"/>
    <p:sldId id="336" r:id="rId55"/>
    <p:sldId id="337" r:id="rId56"/>
    <p:sldId id="338" r:id="rId57"/>
    <p:sldId id="339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721" autoAdjust="0"/>
  </p:normalViewPr>
  <p:slideViewPr>
    <p:cSldViewPr snapToGrid="0" showGuides="1">
      <p:cViewPr varScale="1">
        <p:scale>
          <a:sx n="89" d="100"/>
          <a:sy n="89" d="100"/>
        </p:scale>
        <p:origin x="306" y="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84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me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3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You can type your own categories and points values in this game board.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slides we’ve provided.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a points box to go to that question,</a:t>
            </a:r>
            <a:r>
              <a:rPr lang="en-US" sz="1600" baseline="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then </a:t>
            </a: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to</a:t>
            </a:r>
            <a:r>
              <a:rPr lang="en-US" sz="1600" baseline="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move to the answer slide</a:t>
            </a: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the left triangle to return to this game board slide. 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4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5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Questions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1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left triangle to return to the game board slide.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14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2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3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7.xml"/><Relationship Id="rId18" Type="http://schemas.openxmlformats.org/officeDocument/2006/relationships/slide" Target="slide38.xml"/><Relationship Id="rId26" Type="http://schemas.openxmlformats.org/officeDocument/2006/relationships/slide" Target="slide55.xml"/><Relationship Id="rId3" Type="http://schemas.openxmlformats.org/officeDocument/2006/relationships/slide" Target="slide5.xml"/><Relationship Id="rId21" Type="http://schemas.openxmlformats.org/officeDocument/2006/relationships/slide" Target="slide44.xml"/><Relationship Id="rId7" Type="http://schemas.openxmlformats.org/officeDocument/2006/relationships/slide" Target="slide14.xml"/><Relationship Id="rId12" Type="http://schemas.openxmlformats.org/officeDocument/2006/relationships/slide" Target="slide25.xml"/><Relationship Id="rId17" Type="http://schemas.openxmlformats.org/officeDocument/2006/relationships/slide" Target="slide36.xml"/><Relationship Id="rId25" Type="http://schemas.openxmlformats.org/officeDocument/2006/relationships/slide" Target="slide53.xml"/><Relationship Id="rId2" Type="http://schemas.openxmlformats.org/officeDocument/2006/relationships/slide" Target="slide3.xml"/><Relationship Id="rId16" Type="http://schemas.openxmlformats.org/officeDocument/2006/relationships/slide" Target="slide33.xml"/><Relationship Id="rId20" Type="http://schemas.openxmlformats.org/officeDocument/2006/relationships/slide" Target="slide4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11" Type="http://schemas.openxmlformats.org/officeDocument/2006/relationships/slide" Target="slide22.xml"/><Relationship Id="rId24" Type="http://schemas.openxmlformats.org/officeDocument/2006/relationships/slide" Target="slide51.xml"/><Relationship Id="rId5" Type="http://schemas.openxmlformats.org/officeDocument/2006/relationships/slide" Target="slide9.xml"/><Relationship Id="rId15" Type="http://schemas.openxmlformats.org/officeDocument/2006/relationships/slide" Target="slide31.xml"/><Relationship Id="rId23" Type="http://schemas.openxmlformats.org/officeDocument/2006/relationships/slide" Target="slide49.xml"/><Relationship Id="rId10" Type="http://schemas.openxmlformats.org/officeDocument/2006/relationships/slide" Target="slide20.xml"/><Relationship Id="rId19" Type="http://schemas.openxmlformats.org/officeDocument/2006/relationships/slide" Target="slide40.xml"/><Relationship Id="rId4" Type="http://schemas.openxmlformats.org/officeDocument/2006/relationships/slide" Target="slide7.xml"/><Relationship Id="rId9" Type="http://schemas.openxmlformats.org/officeDocument/2006/relationships/slide" Target="slide18.xml"/><Relationship Id="rId14" Type="http://schemas.openxmlformats.org/officeDocument/2006/relationships/slide" Target="slide29.xml"/><Relationship Id="rId22" Type="http://schemas.openxmlformats.org/officeDocument/2006/relationships/slide" Target="slide4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Placeholder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Characteristics of a Corporation</a:t>
            </a:r>
            <a:endParaRPr lang="en-US" dirty="0"/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10</a:t>
            </a:r>
            <a:endParaRPr lang="en-US" dirty="0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20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>
                <a:hlinkClick r:id="rId4" action="ppaction://hlinksldjump"/>
              </a:rPr>
              <a:t>30</a:t>
            </a:r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 smtClean="0">
                <a:hlinkClick r:id="rId5" action="ppaction://hlinksldjump"/>
              </a:rPr>
              <a:t>40</a:t>
            </a:r>
            <a:endParaRPr lang="en-US" dirty="0"/>
          </a:p>
        </p:txBody>
      </p:sp>
      <p:sp>
        <p:nvSpPr>
          <p:cNvPr id="148" name="Text Placeholder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 smtClean="0">
                <a:hlinkClick r:id="rId6" action="ppaction://hlinksldjump"/>
              </a:rPr>
              <a:t>50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Corporate Liabilities</a:t>
            </a:r>
            <a:endParaRPr lang="en-US" dirty="0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>
                <a:hlinkClick r:id="rId7" action="ppaction://hlinksldjump"/>
              </a:rPr>
              <a:t>10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>
                <a:hlinkClick r:id="rId8" action="ppaction://hlinksldjump"/>
              </a:rPr>
              <a:t>20</a:t>
            </a:r>
            <a:endParaRPr lang="en-US" dirty="0"/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>
                <a:hlinkClick r:id="rId9" action="ppaction://hlinksldjump"/>
              </a:rPr>
              <a:t>30</a:t>
            </a:r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 smtClean="0">
                <a:hlinkClick r:id="rId10" action="ppaction://hlinksldjump"/>
              </a:rPr>
              <a:t>40</a:t>
            </a:r>
            <a:endParaRPr lang="en-US" dirty="0"/>
          </a:p>
        </p:txBody>
      </p:sp>
      <p:sp>
        <p:nvSpPr>
          <p:cNvPr id="149" name="Text Placeholder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 smtClean="0">
                <a:hlinkClick r:id="rId11" action="ppaction://hlinksldjump"/>
              </a:rPr>
              <a:t>50</a:t>
            </a:r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Stocks</a:t>
            </a:r>
            <a:endParaRPr lang="en-US" dirty="0"/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>
                <a:hlinkClick r:id="rId12" action="ppaction://hlinksldjump"/>
              </a:rPr>
              <a:t>10</a:t>
            </a:r>
            <a:endParaRPr lang="en-US" dirty="0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>
                <a:hlinkClick r:id="rId13" action="ppaction://hlinksldjump"/>
              </a:rPr>
              <a:t>20</a:t>
            </a:r>
            <a:endParaRPr lang="en-US" dirty="0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>
                <a:hlinkClick r:id="rId14" action="ppaction://hlinksldjump"/>
              </a:rPr>
              <a:t>30</a:t>
            </a:r>
            <a:endParaRPr lang="en-US" dirty="0"/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 smtClean="0">
                <a:hlinkClick r:id="rId15" action="ppaction://hlinksldjump"/>
              </a:rPr>
              <a:t>40</a:t>
            </a:r>
            <a:endParaRPr lang="en-US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 smtClean="0">
                <a:hlinkClick r:id="rId16" action="ppaction://hlinksldjump"/>
              </a:rPr>
              <a:t>50</a:t>
            </a:r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Stockholder Equity</a:t>
            </a:r>
            <a:endParaRPr lang="en-US" dirty="0"/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>
                <a:hlinkClick r:id="rId17" action="ppaction://hlinksldjump"/>
              </a:rPr>
              <a:t>10</a:t>
            </a:r>
            <a:endParaRPr lang="en-US" dirty="0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>
                <a:hlinkClick r:id="rId18" action="ppaction://hlinksldjump"/>
              </a:rPr>
              <a:t>20</a:t>
            </a:r>
            <a:endParaRPr lang="en-US" dirty="0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>
                <a:hlinkClick r:id="rId19" action="ppaction://hlinksldjump"/>
              </a:rPr>
              <a:t>30</a:t>
            </a:r>
            <a:endParaRPr lang="en-US" dirty="0"/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>
                <a:hlinkClick r:id="rId20" action="ppaction://hlinksldjump"/>
              </a:rPr>
              <a:t>40</a:t>
            </a:r>
            <a:endParaRPr lang="en-US" dirty="0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 smtClean="0">
                <a:hlinkClick r:id="rId21" action="ppaction://hlinksldjump"/>
              </a:rPr>
              <a:t>50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Taxes &amp; </a:t>
            </a:r>
            <a:r>
              <a:rPr lang="en-US" dirty="0" err="1" smtClean="0"/>
              <a:t>Misc</a:t>
            </a:r>
            <a:endParaRPr lang="en-US" dirty="0"/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>
                <a:hlinkClick r:id="rId22" action="ppaction://hlinksldjump"/>
              </a:rPr>
              <a:t>10</a:t>
            </a:r>
            <a:endParaRPr lang="en-US" dirty="0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>
                <a:hlinkClick r:id="rId23" action="ppaction://hlinksldjump"/>
              </a:rPr>
              <a:t>20</a:t>
            </a:r>
            <a:endParaRPr lang="en-US" dirty="0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 smtClean="0">
                <a:hlinkClick r:id="rId24" action="ppaction://hlinksldjump"/>
              </a:rPr>
              <a:t>30</a:t>
            </a:r>
            <a:endParaRPr lang="en-US" dirty="0"/>
          </a:p>
        </p:txBody>
      </p:sp>
      <p:sp>
        <p:nvSpPr>
          <p:cNvPr id="147" name="Text Placeholder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 smtClean="0">
                <a:hlinkClick r:id="rId25" action="ppaction://hlinksldjump"/>
              </a:rPr>
              <a:t>40</a:t>
            </a:r>
            <a:endParaRPr lang="en-US" dirty="0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 smtClean="0">
                <a:hlinkClick r:id="rId26" action="ppaction://hlinksldjump"/>
              </a:rPr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Acceptable Answers:</a:t>
            </a:r>
          </a:p>
          <a:p>
            <a:r>
              <a:rPr lang="en-US" dirty="0"/>
              <a:t>Limited liability</a:t>
            </a:r>
          </a:p>
          <a:p>
            <a:r>
              <a:rPr lang="en-US" dirty="0"/>
              <a:t>The potential to raise large amounts of capital</a:t>
            </a:r>
          </a:p>
          <a:p>
            <a:r>
              <a:rPr lang="en-US" dirty="0"/>
              <a:t>No mutual agency</a:t>
            </a:r>
          </a:p>
          <a:p>
            <a:r>
              <a:rPr lang="en-US" dirty="0"/>
              <a:t>Transferability of ownership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Name a disadvantage of being a corporation as a form of business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Acceptable Answers:</a:t>
            </a:r>
          </a:p>
          <a:p>
            <a:r>
              <a:rPr lang="en-US" dirty="0"/>
              <a:t>Double taxation</a:t>
            </a:r>
          </a:p>
          <a:p>
            <a:r>
              <a:rPr lang="en-US" dirty="0"/>
              <a:t>Separation of ownership and management</a:t>
            </a:r>
          </a:p>
          <a:p>
            <a:r>
              <a:rPr lang="en-US" dirty="0"/>
              <a:t>Government regulation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</a:p>
          <a:p>
            <a:r>
              <a:rPr lang="en-US" dirty="0" smtClean="0"/>
              <a:t>Stockholders of a corporation have unlimited liability for the corporation’s debt.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the date called when dividends become a liability of a corporation?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On the date of declaration</a:t>
            </a:r>
          </a:p>
          <a:p>
            <a:endParaRPr lang="en-US" dirty="0"/>
          </a:p>
          <a:p>
            <a:r>
              <a:rPr lang="en-US" dirty="0" smtClean="0"/>
              <a:t>Also know what the date of record and payment date is…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meant by dividends in arrears?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Dividends in arrears are passed dividends on cumulative preferred stock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would the journal entry be to record the payment of a previously declared dividend of $0.25 per share on 12,500 shares of common stock?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Dividends Payable     	$3,125</a:t>
            </a:r>
          </a:p>
          <a:p>
            <a:r>
              <a:rPr lang="en-US" dirty="0"/>
              <a:t> </a:t>
            </a:r>
            <a:r>
              <a:rPr lang="en-US" dirty="0" smtClean="0"/>
              <a:t>         Cash 					$3,125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computed by the following formula?</a:t>
            </a:r>
          </a:p>
          <a:p>
            <a:r>
              <a:rPr lang="en-US" dirty="0" smtClean="0"/>
              <a:t>Taxable income from the tax return </a:t>
            </a:r>
          </a:p>
          <a:p>
            <a:r>
              <a:rPr lang="en-US" dirty="0" smtClean="0"/>
              <a:t>x Income Tax Rate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Income tax Payable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Category 3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r>
              <a:rPr lang="en-US" dirty="0" smtClean="0"/>
              <a:t>?</a:t>
            </a:r>
          </a:p>
          <a:p>
            <a:r>
              <a:rPr lang="en-US" dirty="0" smtClean="0"/>
              <a:t>Stock sold for amounts in excess of par value results in a gain reported on the income statement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the term for the amount of owners’ equity on the company’s books for each share of its stock?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Book Value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the price for which a person can buy or sell a share of stock?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</a:p>
          <a:p>
            <a:r>
              <a:rPr lang="en-US" dirty="0" smtClean="0"/>
              <a:t>A corporation is a separate legal entity formed under the laws of a particular state.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Market value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the specific name of stock that provides for the payment of previously passed on dividends? (This must be paid before any dividends on common stock)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Cumulative preferred stock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the journal entry for a corporation selling 10,000 shares of $10 par common stock for $15 per share?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41678" y="1873957"/>
            <a:ext cx="9389305" cy="2001892"/>
          </a:xfrm>
        </p:spPr>
        <p:txBody>
          <a:bodyPr/>
          <a:lstStyle/>
          <a:p>
            <a:r>
              <a:rPr lang="en-US" dirty="0" smtClean="0"/>
              <a:t>Cash						$105,000</a:t>
            </a:r>
          </a:p>
          <a:p>
            <a:r>
              <a:rPr lang="en-US" dirty="0"/>
              <a:t> </a:t>
            </a:r>
            <a:r>
              <a:rPr lang="en-US" dirty="0" smtClean="0"/>
              <a:t>         Common stock					$100,000</a:t>
            </a:r>
          </a:p>
          <a:p>
            <a:r>
              <a:rPr lang="en-US" dirty="0"/>
              <a:t> </a:t>
            </a:r>
            <a:r>
              <a:rPr lang="en-US" dirty="0" smtClean="0"/>
              <a:t>         Paid-in capital in excess of par		$5,000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Category 4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</a:p>
          <a:p>
            <a:r>
              <a:rPr lang="en-US" dirty="0" smtClean="0"/>
              <a:t>The entry to record the declaration of a dividend includes a credit to cash.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</a:p>
          <a:p>
            <a:r>
              <a:rPr lang="en-US" dirty="0" smtClean="0"/>
              <a:t>It looks like:</a:t>
            </a:r>
          </a:p>
          <a:p>
            <a:endParaRPr lang="en-US" dirty="0"/>
          </a:p>
          <a:p>
            <a:r>
              <a:rPr lang="en-US" dirty="0" smtClean="0"/>
              <a:t>Retained Earnings                  XXX</a:t>
            </a:r>
          </a:p>
          <a:p>
            <a:r>
              <a:rPr lang="en-US" dirty="0"/>
              <a:t> </a:t>
            </a:r>
            <a:r>
              <a:rPr lang="en-US" dirty="0" smtClean="0"/>
              <a:t>         Dividends Payable                    XXX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it called when a corporation issues stock at a price above par value?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Paid-in Capital in excess of par-common</a:t>
            </a:r>
          </a:p>
          <a:p>
            <a:endParaRPr lang="en-US" dirty="0"/>
          </a:p>
          <a:p>
            <a:r>
              <a:rPr lang="en-US" dirty="0" smtClean="0"/>
              <a:t>(This would be credited in the journal entry)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included in the Paid-in Capital section of the balance sheet?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Investments by stockholders </a:t>
            </a:r>
          </a:p>
          <a:p>
            <a:r>
              <a:rPr lang="en-US" dirty="0" smtClean="0"/>
              <a:t>This includes:</a:t>
            </a:r>
          </a:p>
          <a:p>
            <a:r>
              <a:rPr lang="en-US" dirty="0" smtClean="0"/>
              <a:t>Common Stock</a:t>
            </a:r>
          </a:p>
          <a:p>
            <a:r>
              <a:rPr lang="en-US" dirty="0" smtClean="0"/>
              <a:t>Preferred Stock</a:t>
            </a:r>
          </a:p>
          <a:p>
            <a:r>
              <a:rPr lang="en-US" dirty="0" smtClean="0"/>
              <a:t>Paid-in Capital in Excess of Par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Define retained earnings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Retained earnings represent capital that the corporation has earned through profitable operations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the formula for finding the rate of return on stockholders’ equity?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u="sng" dirty="0" smtClean="0"/>
              <a:t>Net Income – Preferred Dividends</a:t>
            </a:r>
          </a:p>
          <a:p>
            <a:pPr algn="ctr"/>
            <a:r>
              <a:rPr lang="en-US" dirty="0" smtClean="0"/>
              <a:t>Average common stockholders’ equity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Category 5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</a:p>
          <a:p>
            <a:r>
              <a:rPr lang="en-US" dirty="0" smtClean="0"/>
              <a:t>Income tax expense is equal to income before tax multiplied by the income tax rate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does this the formula calculate?</a:t>
            </a:r>
          </a:p>
          <a:p>
            <a:endParaRPr lang="en-US" dirty="0"/>
          </a:p>
          <a:p>
            <a:pPr algn="ctr"/>
            <a:r>
              <a:rPr lang="en-US" u="sng" dirty="0" smtClean="0"/>
              <a:t>Net income + interest expense</a:t>
            </a:r>
          </a:p>
          <a:p>
            <a:pPr algn="ctr"/>
            <a:r>
              <a:rPr lang="en-US" dirty="0" smtClean="0"/>
              <a:t>Average total assets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the characteristic of a corporation that limits a stockholder’s losses to the amount of his or her investment in the stock of the corporation?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Rate of return on total assets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must be determined in order to account for the income tax?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Income tax expense AND</a:t>
            </a:r>
          </a:p>
          <a:p>
            <a:r>
              <a:rPr lang="en-US" dirty="0" smtClean="0"/>
              <a:t>Income tax payable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the formula for calculating income tax expense?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Income before tax from the income statement</a:t>
            </a:r>
          </a:p>
          <a:p>
            <a:r>
              <a:rPr lang="en-US" dirty="0" smtClean="0"/>
              <a:t>X   Income tax rate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To determine if a corporation is “healthy”, what should the relationship be between return on equity and return on assets?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Return on equity should exceed return on assets by a wide margin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Limited liability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types of stock can a corporation issue?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Common stock and preferred stock</a:t>
            </a:r>
          </a:p>
          <a:p>
            <a:r>
              <a:rPr lang="en-US" dirty="0" smtClean="0"/>
              <a:t>Know the differences!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Name a characteristic that is an advantage of being a corporation as a form of business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me Board Colorful 16x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63151B4-AA19-4907-9168-9B66268D5F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Quiz show game (multicolor categories, widescreen)</Template>
  <TotalTime>0</TotalTime>
  <Words>820</Words>
  <Application>Microsoft Office PowerPoint</Application>
  <PresentationFormat>Widescreen</PresentationFormat>
  <Paragraphs>220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Corbel</vt:lpstr>
      <vt:lpstr>Game Board Colorful 16x9</vt:lpstr>
      <vt:lpstr>PowerPoint Presentation</vt:lpstr>
      <vt:lpstr>Category 1 questions follow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2 questions follow</vt:lpstr>
      <vt:lpstr>Category 2</vt:lpstr>
      <vt:lpstr>Category 2</vt:lpstr>
      <vt:lpstr>PowerPoint Presentation</vt:lpstr>
      <vt:lpstr>Category 2</vt:lpstr>
      <vt:lpstr>Category 2</vt:lpstr>
      <vt:lpstr>Category 2</vt:lpstr>
      <vt:lpstr>Category 2</vt:lpstr>
      <vt:lpstr>Category 2</vt:lpstr>
      <vt:lpstr>Category 2</vt:lpstr>
      <vt:lpstr>Category 2</vt:lpstr>
      <vt:lpstr>Category 3 questions follow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4 questions follow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5 questions follow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2014-04-15T18:44:39Z</dcterms:created>
  <dcterms:modified xsi:type="dcterms:W3CDTF">2014-04-15T21:10:06Z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TC040012069991</vt:lpwstr>
  </property>
</Properties>
</file>